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9" r:id="rId17"/>
    <p:sldId id="280" r:id="rId18"/>
    <p:sldId id="281" r:id="rId19"/>
    <p:sldId id="282" r:id="rId20"/>
    <p:sldId id="284" r:id="rId21"/>
    <p:sldId id="288" r:id="rId22"/>
    <p:sldId id="285" r:id="rId23"/>
    <p:sldId id="287" r:id="rId24"/>
    <p:sldId id="274" r:id="rId25"/>
    <p:sldId id="289" r:id="rId26"/>
    <p:sldId id="290" r:id="rId27"/>
    <p:sldId id="278" r:id="rId28"/>
    <p:sldId id="291" r:id="rId29"/>
  </p:sldIdLst>
  <p:sldSz cx="9144000" cy="6858000" type="screen4x3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BA40B7-3B3C-4FC3-9795-7D9C986CF92D}" v="33" dt="2020-11-01T13:57:03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9363" autoAdjust="0"/>
  </p:normalViewPr>
  <p:slideViewPr>
    <p:cSldViewPr snapToGrid="0">
      <p:cViewPr varScale="1">
        <p:scale>
          <a:sx n="127" d="100"/>
          <a:sy n="127" d="100"/>
        </p:scale>
        <p:origin x="6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538CE7-4996-43BA-8A60-71A671E4496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2020-11-02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78F18F5-2538-4D6E-BBFE-8F3DC84EB666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75CD8D-B1D9-4658-A4F0-38CA8D83ED5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713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150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377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937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0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841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99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얼굴 인식 훈련이 된 데이터를 로드</a:t>
            </a:r>
            <a:endParaRPr lang="en-US" altLang="ko-KR" dirty="0"/>
          </a:p>
          <a:p>
            <a:r>
              <a:rPr lang="en-US" altLang="ko-KR" dirty="0"/>
              <a:t>opencv2</a:t>
            </a:r>
            <a:r>
              <a:rPr lang="ko-KR" altLang="en-US" dirty="0"/>
              <a:t>를 통해 카메라 인식</a:t>
            </a:r>
            <a:endParaRPr lang="en-US" altLang="ko-KR" dirty="0"/>
          </a:p>
          <a:p>
            <a:r>
              <a:rPr lang="ko-KR" altLang="en-US" dirty="0"/>
              <a:t>얼굴인식</a:t>
            </a:r>
            <a:endParaRPr lang="en-US" altLang="ko-KR" dirty="0"/>
          </a:p>
          <a:p>
            <a:r>
              <a:rPr lang="ko-KR" altLang="en-US" dirty="0"/>
              <a:t>얼굴이 있다면 사각형으로 표시</a:t>
            </a:r>
            <a:endParaRPr lang="en-US" altLang="ko-KR" dirty="0"/>
          </a:p>
          <a:p>
            <a:r>
              <a:rPr lang="ko-KR" altLang="en-US" dirty="0"/>
              <a:t>충분히 접근했을 때 접속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108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스피치 </a:t>
            </a:r>
            <a:r>
              <a:rPr lang="ko-KR" altLang="en-US" dirty="0" err="1"/>
              <a:t>레코니션</a:t>
            </a:r>
            <a:r>
              <a:rPr lang="ko-KR" altLang="en-US" dirty="0"/>
              <a:t> 패키지를 이용</a:t>
            </a:r>
            <a:endParaRPr lang="en-US" altLang="ko-KR" dirty="0"/>
          </a:p>
          <a:p>
            <a:r>
              <a:rPr lang="ko-KR" altLang="en-US" dirty="0"/>
              <a:t>마이크에 노이즈 제거</a:t>
            </a:r>
            <a:r>
              <a:rPr lang="en-US" altLang="ko-KR" dirty="0"/>
              <a:t> </a:t>
            </a:r>
            <a:r>
              <a:rPr lang="ko-KR" altLang="en-US" dirty="0"/>
              <a:t>후 인식</a:t>
            </a:r>
            <a:endParaRPr lang="en-US" altLang="ko-KR" dirty="0"/>
          </a:p>
          <a:p>
            <a:r>
              <a:rPr lang="ko-KR" altLang="en-US" dirty="0"/>
              <a:t>구글 웹 스피치 </a:t>
            </a:r>
            <a:r>
              <a:rPr lang="en-US" altLang="ko-KR" dirty="0"/>
              <a:t>API</a:t>
            </a:r>
            <a:r>
              <a:rPr lang="ko-KR" altLang="en-US" dirty="0"/>
              <a:t>로 판별 및 출력</a:t>
            </a:r>
            <a:endParaRPr lang="en-US" altLang="ko-KR" dirty="0"/>
          </a:p>
          <a:p>
            <a:r>
              <a:rPr lang="ko-KR" altLang="en-US" dirty="0"/>
              <a:t>판별한 명령에 따른 클래스 호출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28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7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435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66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40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Opencv2.imwrite </a:t>
            </a:r>
            <a:r>
              <a:rPr lang="ko-KR" altLang="en-US" dirty="0"/>
              <a:t>이용하여 이미지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7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직사각형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자유형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자유형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직사각형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자유형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자유형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자유형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자유형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자유형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자유형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자유형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자유형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자유형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자유형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자유형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자유형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자유형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자유형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자유형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자유형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자유형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자유형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자유형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자유형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자유형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자유형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자유형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자유형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직사각형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자유형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자유형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자유형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자유형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자유형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자유형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자유형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자유형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자유형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자유형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자유형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직사각형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자유형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자유형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자유형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자유형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자유형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자유형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자유형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자유형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자유형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자유형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자유형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자유형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자유형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 rtlCol="0"/>
          <a:lstStyle>
            <a:lvl1pPr>
              <a:defRPr/>
            </a:lvl1pPr>
          </a:lstStyle>
          <a:p>
            <a:fld id="{C00B3367-2F7F-480D-8265-A5F115556EDC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 rtl="0">
              <a:buNone/>
            </a:pPr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5597C8-6E38-43FC-92A4-8CAC290DB1B4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rtlCol="0" anchor="ctr">
            <a:normAutofit/>
          </a:bodyPr>
          <a:lstStyle>
            <a:lvl1pPr>
              <a:defRPr sz="27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2DCAA9-80AF-4294-9C91-6F5668FF7B1C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rtlCol="0" anchor="ctr">
            <a:normAutofit/>
          </a:bodyPr>
          <a:lstStyle>
            <a:lvl1pPr>
              <a:defRPr sz="27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05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35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4F8A33-3706-4BC3-A482-3F3B298AA994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0" name="텍스트 상자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6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61" name="텍스트 상자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6000" noProof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rtlCol="0" anchor="b">
            <a:normAutofit/>
          </a:bodyPr>
          <a:lstStyle>
            <a:lvl1pPr>
              <a:defRPr sz="27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275B5D-D0B7-46B8-8502-E86C86786768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B56667-C80F-4798-9EDF-35BBD400FA9B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 rtl="0">
              <a:buNone/>
            </a:pPr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 rtl="0">
              <a:buNone/>
            </a:pPr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 rtl="0">
              <a:buNone/>
            </a:pPr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B7B76C3-1374-4CDA-9B18-E384596E8C1D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2C130E-39DA-4F45-9B70-77F1F511E7D1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ACF756-678A-42B8-B410-7B66B442ABA1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1F06A4-90D5-4970-A5FB-8A185662AA0A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rtlCol="0" anchor="b">
            <a:normAutofit/>
          </a:bodyPr>
          <a:lstStyle>
            <a:lvl1pPr>
              <a:defRPr sz="27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AEFB29-AE1E-432E-BE2A-25E4A2B68CFE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F06206F-201F-4FEA-B235-BD5C86A84BA3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496EF2-CA38-4AD3-B137-E5895D4AAB47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B3E875-9693-465B-ABBE-29F84704FA02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1E02E0-2B85-4ACA-9675-84FA03B5E805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rtlCol="0" anchor="b"/>
          <a:lstStyle>
            <a:lvl1pPr>
              <a:defRPr sz="2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rtlCol="0" anchor="ctr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 rtlCol="0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6BCA1E-9EA4-475C-BF37-9BA714F2FB90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rtlCol="0" anchor="b"/>
          <a:lstStyle>
            <a:lvl1pPr>
              <a:defRPr sz="2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 rtlCol="0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250027-1125-4272-B8D8-ECEFA90A8C10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그룹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직사각형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자유형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자유형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자유형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자유형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자유형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자유형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자유형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자유형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자유형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자유형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선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자유형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자유형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자유형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자유형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직사각형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자유형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자유형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자유형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자유형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자유형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자유형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자유형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자유형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자유형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자유형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그룹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자유형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자유형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자유형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자유형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자유형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자유형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자유형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자유형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자유형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직사각형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1CCF197-A991-4D66-93F3-B2585ED26206}" type="datetime1">
              <a:rPr lang="ko-KR" altLang="en-US" smtClean="0"/>
              <a:pPr/>
              <a:t>2020-11-02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14350" indent="-171450" algn="l" defTabSz="685800" rtl="0" eaLnBrk="1" latinLnBrk="1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857250"/>
            <a:ext cx="9144002" cy="5143501"/>
            <a:chOff x="0" y="-1"/>
            <a:chExt cx="12192003" cy="6858001"/>
          </a:xfrm>
        </p:grpSpPr>
        <p:sp useBgFill="1">
          <p:nvSpPr>
            <p:cNvPr id="78" name="직사각형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9" name="그림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 descr="회로 기판 클로즈업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1" y="857257"/>
            <a:ext cx="9141292" cy="5143493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1" y="2533651"/>
            <a:ext cx="8236547" cy="1797050"/>
            <a:chOff x="605895" y="2235200"/>
            <a:chExt cx="10982062" cy="2396067"/>
          </a:xfrm>
        </p:grpSpPr>
        <p:sp>
          <p:nvSpPr>
            <p:cNvPr id="82" name="대각선 방향의 모서리가 둥근 사각형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자유형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자유형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자유형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자유형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자유형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자유형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자유형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자유형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자유형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직사각형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자유형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자유형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자유형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자유형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자유형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자유형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자유형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자유형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자유형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직사각형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250" y="2603501"/>
            <a:ext cx="5143500" cy="1025922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dirty="0"/>
              <a:t>SMART PENGSOO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1" y="3558779"/>
            <a:ext cx="5143499" cy="71477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 err="1"/>
              <a:t>김채진</a:t>
            </a:r>
            <a:r>
              <a:rPr lang="en-US" altLang="ko-KR" dirty="0"/>
              <a:t>, </a:t>
            </a:r>
            <a:r>
              <a:rPr lang="ko-KR" altLang="en-US" dirty="0"/>
              <a:t>이준호</a:t>
            </a:r>
            <a:r>
              <a:rPr lang="en-US" altLang="ko-KR" dirty="0"/>
              <a:t>, </a:t>
            </a:r>
            <a:r>
              <a:rPr lang="ko-KR" altLang="en-US" dirty="0" err="1"/>
              <a:t>전고은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현영광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Directory structure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1" y="1220179"/>
            <a:ext cx="688034" cy="6880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5039" y="1264470"/>
            <a:ext cx="1522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Pengsoo</a:t>
            </a:r>
            <a:endParaRPr lang="en-US" altLang="ko-KR" sz="32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52" y="1962361"/>
            <a:ext cx="688034" cy="68803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02522" y="1989983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ha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52" y="2638276"/>
            <a:ext cx="688034" cy="68803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71015" y="2646435"/>
            <a:ext cx="1031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music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52" y="3429582"/>
            <a:ext cx="678764" cy="6787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084916" y="3388838"/>
            <a:ext cx="1457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spshi.py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71015" y="4165541"/>
            <a:ext cx="1820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spmain.py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52" y="4211618"/>
            <a:ext cx="678764" cy="6787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71015" y="4939771"/>
            <a:ext cx="189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spmusic.py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97" y="4993277"/>
            <a:ext cx="678764" cy="6787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084916" y="5757811"/>
            <a:ext cx="2262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MongoDB.py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98" y="5811317"/>
            <a:ext cx="678764" cy="67876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198861" y="3426457"/>
            <a:ext cx="2322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Command.py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43" y="3479963"/>
            <a:ext cx="678764" cy="678764"/>
          </a:xfrm>
          <a:prstGeom prst="rect">
            <a:avLst/>
          </a:prstGeom>
        </p:spPr>
      </p:pic>
      <p:cxnSp>
        <p:nvCxnSpPr>
          <p:cNvPr id="40" name="꺾인 연결선 39"/>
          <p:cNvCxnSpPr>
            <a:stCxn id="6" idx="2"/>
            <a:endCxn id="23" idx="1"/>
          </p:cNvCxnSpPr>
          <p:nvPr/>
        </p:nvCxnSpPr>
        <p:spPr>
          <a:xfrm rot="16200000" flipH="1">
            <a:off x="1647948" y="1767273"/>
            <a:ext cx="398165" cy="680044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6" idx="2"/>
            <a:endCxn id="25" idx="1"/>
          </p:cNvCxnSpPr>
          <p:nvPr/>
        </p:nvCxnSpPr>
        <p:spPr>
          <a:xfrm rot="16200000" flipH="1">
            <a:off x="1309990" y="2105231"/>
            <a:ext cx="1074080" cy="680044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70" y="2659255"/>
            <a:ext cx="667055" cy="667055"/>
          </a:xfrm>
          <a:prstGeom prst="rect">
            <a:avLst/>
          </a:prstGeom>
        </p:spPr>
      </p:pic>
      <p:cxnSp>
        <p:nvCxnSpPr>
          <p:cNvPr id="48" name="직선 연결선 47"/>
          <p:cNvCxnSpPr>
            <a:endCxn id="46" idx="1"/>
          </p:cNvCxnSpPr>
          <p:nvPr/>
        </p:nvCxnSpPr>
        <p:spPr>
          <a:xfrm>
            <a:off x="4127500" y="2992120"/>
            <a:ext cx="590870" cy="6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52925" y="2646435"/>
            <a:ext cx="3152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Tomorrow.mp3, …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26" y="1942870"/>
            <a:ext cx="678999" cy="678999"/>
          </a:xfrm>
          <a:prstGeom prst="rect">
            <a:avLst/>
          </a:prstGeom>
        </p:spPr>
      </p:pic>
      <p:cxnSp>
        <p:nvCxnSpPr>
          <p:cNvPr id="54" name="직선 연결선 53"/>
          <p:cNvCxnSpPr>
            <a:stCxn id="24" idx="3"/>
            <a:endCxn id="52" idx="1"/>
          </p:cNvCxnSpPr>
          <p:nvPr/>
        </p:nvCxnSpPr>
        <p:spPr>
          <a:xfrm flipV="1">
            <a:off x="3692748" y="2282370"/>
            <a:ext cx="101367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44240" y="1989981"/>
            <a:ext cx="261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haar</a:t>
            </a:r>
            <a:r>
              <a:rPr lang="en-US" altLang="ko-KR" sz="2800" dirty="0"/>
              <a:t>……xml, …</a:t>
            </a:r>
          </a:p>
        </p:txBody>
      </p:sp>
    </p:spTree>
    <p:extLst>
      <p:ext uri="{BB962C8B-B14F-4D97-AF65-F5344CB8AC3E}">
        <p14:creationId xmlns:p14="http://schemas.microsoft.com/office/powerpoint/2010/main" val="15358060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94FBEA-6609-4554-ADCA-3C06701CCDBA}"/>
              </a:ext>
            </a:extLst>
          </p:cNvPr>
          <p:cNvGrpSpPr/>
          <p:nvPr/>
        </p:nvGrpSpPr>
        <p:grpSpPr>
          <a:xfrm>
            <a:off x="5746013" y="816888"/>
            <a:ext cx="2784328" cy="1286662"/>
            <a:chOff x="2675256" y="1347567"/>
            <a:chExt cx="4265871" cy="16919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F382D5-D2FD-433C-BF4E-7033C712D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256" y="1347567"/>
              <a:ext cx="1691923" cy="169192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BE4670-8754-4AA7-B370-FB70B76F5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725" y="1662503"/>
              <a:ext cx="1379402" cy="1062049"/>
            </a:xfrm>
            <a:prstGeom prst="rect">
              <a:avLst/>
            </a:prstGeom>
          </p:spPr>
        </p:pic>
        <p:sp>
          <p:nvSpPr>
            <p:cNvPr id="7" name="십자형 6">
              <a:extLst>
                <a:ext uri="{FF2B5EF4-FFF2-40B4-BE49-F238E27FC236}">
                  <a16:creationId xmlns:a16="http://schemas.microsoft.com/office/drawing/2014/main" id="{E19EFD0D-9F74-4F27-AA60-647AE7516D67}"/>
                </a:ext>
              </a:extLst>
            </p:cNvPr>
            <p:cNvSpPr/>
            <p:nvPr/>
          </p:nvSpPr>
          <p:spPr>
            <a:xfrm>
              <a:off x="4578655" y="1979458"/>
              <a:ext cx="557793" cy="557793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E1D63A-E53B-4642-A46F-F087277476AD}"/>
              </a:ext>
            </a:extLst>
          </p:cNvPr>
          <p:cNvSpPr txBox="1"/>
          <p:nvPr/>
        </p:nvSpPr>
        <p:spPr>
          <a:xfrm>
            <a:off x="6660573" y="355223"/>
            <a:ext cx="955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STEP1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36D7D-077D-42B2-8034-563C5949B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47" y="1864048"/>
            <a:ext cx="5122906" cy="4638729"/>
          </a:xfrm>
          <a:prstGeom prst="rect">
            <a:avLst/>
          </a:prstGeom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61722B8A-6E60-44F2-9F3B-2C7BAA762B19}"/>
              </a:ext>
            </a:extLst>
          </p:cNvPr>
          <p:cNvSpPr/>
          <p:nvPr/>
        </p:nvSpPr>
        <p:spPr>
          <a:xfrm>
            <a:off x="2275186" y="5040595"/>
            <a:ext cx="3413874" cy="236518"/>
          </a:xfrm>
          <a:prstGeom prst="lef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CFE9EF-E33A-4B77-A072-1663BB8330B9}"/>
              </a:ext>
            </a:extLst>
          </p:cNvPr>
          <p:cNvSpPr/>
          <p:nvPr/>
        </p:nvSpPr>
        <p:spPr>
          <a:xfrm>
            <a:off x="5877766" y="4315135"/>
            <a:ext cx="2593565" cy="14864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얼굴이 충분히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접근했을 때 접속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3930B3-14CD-4374-8F62-2039ECE8C142}"/>
              </a:ext>
            </a:extLst>
          </p:cNvPr>
          <p:cNvSpPr/>
          <p:nvPr/>
        </p:nvSpPr>
        <p:spPr>
          <a:xfrm>
            <a:off x="1187355" y="4981434"/>
            <a:ext cx="942000" cy="35484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687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D13C52-1C08-4D37-9DB2-9A55A3631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5444" y="583934"/>
            <a:ext cx="1330709" cy="1330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F84C8-4791-4E58-BC60-80FDE4323229}"/>
              </a:ext>
            </a:extLst>
          </p:cNvPr>
          <p:cNvSpPr txBox="1"/>
          <p:nvPr/>
        </p:nvSpPr>
        <p:spPr>
          <a:xfrm>
            <a:off x="5573084" y="58393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STEP2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FC477C-D1F5-4A76-92A3-518C061D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75" y="1358469"/>
            <a:ext cx="4221007" cy="5252809"/>
          </a:xfrm>
          <a:prstGeom prst="rect">
            <a:avLst/>
          </a:prstGeom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7B824919-3EDC-48C0-8B93-B9215787A03F}"/>
              </a:ext>
            </a:extLst>
          </p:cNvPr>
          <p:cNvSpPr/>
          <p:nvPr/>
        </p:nvSpPr>
        <p:spPr>
          <a:xfrm>
            <a:off x="3125337" y="1914643"/>
            <a:ext cx="2447747" cy="218363"/>
          </a:xfrm>
          <a:prstGeom prst="lef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2CFC5-FC68-40AB-A41F-4D71935D1888}"/>
              </a:ext>
            </a:extLst>
          </p:cNvPr>
          <p:cNvSpPr/>
          <p:nvPr/>
        </p:nvSpPr>
        <p:spPr>
          <a:xfrm>
            <a:off x="5735418" y="2006222"/>
            <a:ext cx="2593565" cy="14864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노이즈 제거 설정 마이크 음성 입력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62DB59-7CCB-48A7-A233-16D18755F416}"/>
              </a:ext>
            </a:extLst>
          </p:cNvPr>
          <p:cNvSpPr/>
          <p:nvPr/>
        </p:nvSpPr>
        <p:spPr>
          <a:xfrm>
            <a:off x="937847" y="1733267"/>
            <a:ext cx="2132899" cy="53226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FAB6C73B-0860-4676-AFAB-1D6CCB8467B6}"/>
              </a:ext>
            </a:extLst>
          </p:cNvPr>
          <p:cNvSpPr/>
          <p:nvPr/>
        </p:nvSpPr>
        <p:spPr>
          <a:xfrm>
            <a:off x="4349211" y="2713118"/>
            <a:ext cx="1223874" cy="218362"/>
          </a:xfrm>
          <a:prstGeom prst="lef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E036C3-D71C-4F00-A0B1-3BAB69A1871D}"/>
              </a:ext>
            </a:extLst>
          </p:cNvPr>
          <p:cNvSpPr/>
          <p:nvPr/>
        </p:nvSpPr>
        <p:spPr>
          <a:xfrm>
            <a:off x="5735415" y="2216649"/>
            <a:ext cx="2593565" cy="14864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Google Web Speech API</a:t>
            </a:r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를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 이용한 음성 판별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및 출력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19E477-2444-4CB1-98F0-CEF9F2EBC9F4}"/>
              </a:ext>
            </a:extLst>
          </p:cNvPr>
          <p:cNvSpPr/>
          <p:nvPr/>
        </p:nvSpPr>
        <p:spPr>
          <a:xfrm>
            <a:off x="1062296" y="2653975"/>
            <a:ext cx="3168510" cy="30591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B96B2517-4647-42B2-9B74-6DCD99E48EFE}"/>
              </a:ext>
            </a:extLst>
          </p:cNvPr>
          <p:cNvSpPr/>
          <p:nvPr/>
        </p:nvSpPr>
        <p:spPr>
          <a:xfrm>
            <a:off x="4687775" y="4483004"/>
            <a:ext cx="885310" cy="218362"/>
          </a:xfrm>
          <a:prstGeom prst="lef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272D05-00A0-4F9C-A936-0B267BE3A8EE}"/>
              </a:ext>
            </a:extLst>
          </p:cNvPr>
          <p:cNvSpPr/>
          <p:nvPr/>
        </p:nvSpPr>
        <p:spPr>
          <a:xfrm>
            <a:off x="5735416" y="3977316"/>
            <a:ext cx="2593565" cy="14864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명령에 따른 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클래스</a:t>
            </a:r>
            <a:r>
              <a:rPr lang="en-US" altLang="ko-K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호출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DF87F1-F86B-402C-AEBF-14293F2C72B9}"/>
              </a:ext>
            </a:extLst>
          </p:cNvPr>
          <p:cNvSpPr/>
          <p:nvPr/>
        </p:nvSpPr>
        <p:spPr>
          <a:xfrm>
            <a:off x="1022313" y="3000930"/>
            <a:ext cx="3604277" cy="303137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805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B8EE5B-A452-4AB3-A050-AD1C21EECDE6}"/>
              </a:ext>
            </a:extLst>
          </p:cNvPr>
          <p:cNvSpPr txBox="1">
            <a:spLocks/>
          </p:cNvSpPr>
          <p:nvPr/>
        </p:nvSpPr>
        <p:spPr>
          <a:xfrm>
            <a:off x="5359421" y="414859"/>
            <a:ext cx="1737665" cy="41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1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51B6F-4BEB-40CC-949D-2BA60094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4639" y="881454"/>
            <a:ext cx="1284666" cy="1284666"/>
          </a:xfrm>
          <a:prstGeom prst="rect">
            <a:avLst/>
          </a:prstGeom>
        </p:spPr>
      </p:pic>
      <p:sp>
        <p:nvSpPr>
          <p:cNvPr id="6" name="타원형 설명선 1">
            <a:extLst>
              <a:ext uri="{FF2B5EF4-FFF2-40B4-BE49-F238E27FC236}">
                <a16:creationId xmlns:a16="http://schemas.microsoft.com/office/drawing/2014/main" id="{D91B75E5-B162-4A7E-ACA0-689E865319B5}"/>
              </a:ext>
            </a:extLst>
          </p:cNvPr>
          <p:cNvSpPr/>
          <p:nvPr/>
        </p:nvSpPr>
        <p:spPr>
          <a:xfrm>
            <a:off x="7406972" y="138652"/>
            <a:ext cx="1429428" cy="78314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인사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F60832-96C9-4E68-A785-8E4002AA4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75" y="1358469"/>
            <a:ext cx="4221007" cy="5252809"/>
          </a:xfrm>
          <a:prstGeom prst="rect">
            <a:avLst/>
          </a:prstGeom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56708AD5-89C0-4841-B21A-F1BE6B04CFE2}"/>
              </a:ext>
            </a:extLst>
          </p:cNvPr>
          <p:cNvSpPr/>
          <p:nvPr/>
        </p:nvSpPr>
        <p:spPr>
          <a:xfrm>
            <a:off x="4687775" y="3535153"/>
            <a:ext cx="885310" cy="218362"/>
          </a:xfrm>
          <a:prstGeom prst="lef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9D99C3-68CD-4A2E-95EF-78742CD1FA7E}"/>
              </a:ext>
            </a:extLst>
          </p:cNvPr>
          <p:cNvSpPr/>
          <p:nvPr/>
        </p:nvSpPr>
        <p:spPr>
          <a:xfrm>
            <a:off x="5727027" y="3018013"/>
            <a:ext cx="2593565" cy="14864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class </a:t>
            </a:r>
            <a:r>
              <a:rPr lang="en-US" altLang="ko-KR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hi</a:t>
            </a:r>
            <a:r>
              <a:rPr lang="ko-KR" alt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생성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en-US" altLang="ko-K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start </a:t>
            </a:r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메소드 실행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명령어 </a:t>
            </a:r>
            <a:r>
              <a:rPr lang="en-US" altLang="ko-KR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DB</a:t>
            </a:r>
            <a:r>
              <a:rPr lang="ko-KR" alt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 저장</a:t>
            </a:r>
            <a:endParaRPr lang="ko-KR" altLang="en-US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BF4B3-8330-4C95-9F1C-532AF0B8109E}"/>
              </a:ext>
            </a:extLst>
          </p:cNvPr>
          <p:cNvSpPr/>
          <p:nvPr/>
        </p:nvSpPr>
        <p:spPr>
          <a:xfrm flipV="1">
            <a:off x="1157681" y="3568391"/>
            <a:ext cx="3468909" cy="68482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8CC04E-9454-412F-B7F3-A6C5899A0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24" y="2281006"/>
            <a:ext cx="678764" cy="6787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1DB3CB-B8FD-49E4-8C67-5165A374BBD8}"/>
              </a:ext>
            </a:extLst>
          </p:cNvPr>
          <p:cNvSpPr txBox="1"/>
          <p:nvPr/>
        </p:nvSpPr>
        <p:spPr>
          <a:xfrm>
            <a:off x="6541788" y="2240262"/>
            <a:ext cx="1457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spshi.py</a:t>
            </a:r>
          </a:p>
        </p:txBody>
      </p:sp>
    </p:spTree>
    <p:extLst>
      <p:ext uri="{BB962C8B-B14F-4D97-AF65-F5344CB8AC3E}">
        <p14:creationId xmlns:p14="http://schemas.microsoft.com/office/powerpoint/2010/main" val="20798943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9" grpId="0" animBg="1"/>
      <p:bldP spid="10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B8EE5B-A452-4AB3-A050-AD1C21EECDE6}"/>
              </a:ext>
            </a:extLst>
          </p:cNvPr>
          <p:cNvSpPr txBox="1">
            <a:spLocks/>
          </p:cNvSpPr>
          <p:nvPr/>
        </p:nvSpPr>
        <p:spPr>
          <a:xfrm>
            <a:off x="5359421" y="414859"/>
            <a:ext cx="1737665" cy="41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1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51B6F-4BEB-40CC-949D-2BA60094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4639" y="881454"/>
            <a:ext cx="1284666" cy="1284666"/>
          </a:xfrm>
          <a:prstGeom prst="rect">
            <a:avLst/>
          </a:prstGeom>
        </p:spPr>
      </p:pic>
      <p:sp>
        <p:nvSpPr>
          <p:cNvPr id="6" name="타원형 설명선 1">
            <a:extLst>
              <a:ext uri="{FF2B5EF4-FFF2-40B4-BE49-F238E27FC236}">
                <a16:creationId xmlns:a16="http://schemas.microsoft.com/office/drawing/2014/main" id="{D91B75E5-B162-4A7E-ACA0-689E865319B5}"/>
              </a:ext>
            </a:extLst>
          </p:cNvPr>
          <p:cNvSpPr/>
          <p:nvPr/>
        </p:nvSpPr>
        <p:spPr>
          <a:xfrm>
            <a:off x="7406972" y="138652"/>
            <a:ext cx="1429428" cy="78314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인사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097710-26AA-4204-885A-8C1D8B3C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3" y="1322878"/>
            <a:ext cx="678764" cy="6787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440B8B-BE85-4752-9BBD-E8DEEC2CDC19}"/>
              </a:ext>
            </a:extLst>
          </p:cNvPr>
          <p:cNvSpPr txBox="1"/>
          <p:nvPr/>
        </p:nvSpPr>
        <p:spPr>
          <a:xfrm>
            <a:off x="1032287" y="1282134"/>
            <a:ext cx="1457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spshi.py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FC7586F-10DB-45A8-A37B-60A325253E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805"/>
          <a:stretch/>
        </p:blipFill>
        <p:spPr>
          <a:xfrm>
            <a:off x="4676103" y="2333320"/>
            <a:ext cx="4222800" cy="425161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9E394EE-9951-48EA-B7F4-25A9C63AC2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"/>
          <a:stretch/>
        </p:blipFill>
        <p:spPr>
          <a:xfrm>
            <a:off x="192996" y="2333320"/>
            <a:ext cx="4222801" cy="30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297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B8EE5B-A452-4AB3-A050-AD1C21EECDE6}"/>
              </a:ext>
            </a:extLst>
          </p:cNvPr>
          <p:cNvSpPr txBox="1">
            <a:spLocks/>
          </p:cNvSpPr>
          <p:nvPr/>
        </p:nvSpPr>
        <p:spPr>
          <a:xfrm>
            <a:off x="5359421" y="414859"/>
            <a:ext cx="1737665" cy="41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2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51B6F-4BEB-40CC-949D-2BA60094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4639" y="881454"/>
            <a:ext cx="1284666" cy="1284666"/>
          </a:xfrm>
          <a:prstGeom prst="rect">
            <a:avLst/>
          </a:prstGeom>
        </p:spPr>
      </p:pic>
      <p:sp>
        <p:nvSpPr>
          <p:cNvPr id="6" name="타원형 설명선 1">
            <a:extLst>
              <a:ext uri="{FF2B5EF4-FFF2-40B4-BE49-F238E27FC236}">
                <a16:creationId xmlns:a16="http://schemas.microsoft.com/office/drawing/2014/main" id="{D91B75E5-B162-4A7E-ACA0-689E865319B5}"/>
              </a:ext>
            </a:extLst>
          </p:cNvPr>
          <p:cNvSpPr/>
          <p:nvPr/>
        </p:nvSpPr>
        <p:spPr>
          <a:xfrm>
            <a:off x="7406972" y="138652"/>
            <a:ext cx="1429428" cy="78314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노래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F60832-96C9-4E68-A785-8E4002AA4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75" y="1358469"/>
            <a:ext cx="4221007" cy="5252809"/>
          </a:xfrm>
          <a:prstGeom prst="rect">
            <a:avLst/>
          </a:prstGeom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56708AD5-89C0-4841-B21A-F1BE6B04CFE2}"/>
              </a:ext>
            </a:extLst>
          </p:cNvPr>
          <p:cNvSpPr/>
          <p:nvPr/>
        </p:nvSpPr>
        <p:spPr>
          <a:xfrm>
            <a:off x="4687775" y="3535153"/>
            <a:ext cx="885310" cy="218362"/>
          </a:xfrm>
          <a:prstGeom prst="lef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9D99C3-68CD-4A2E-95EF-78742CD1FA7E}"/>
              </a:ext>
            </a:extLst>
          </p:cNvPr>
          <p:cNvSpPr/>
          <p:nvPr/>
        </p:nvSpPr>
        <p:spPr>
          <a:xfrm>
            <a:off x="5727027" y="3018013"/>
            <a:ext cx="2593565" cy="14864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class music</a:t>
            </a:r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생성</a:t>
            </a:r>
            <a:endParaRPr lang="en-US" altLang="ko-KR" sz="2000" b="1" dirty="0" smtClean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명령어 </a:t>
            </a:r>
            <a:r>
              <a:rPr lang="en-US" altLang="ko-KR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DB </a:t>
            </a:r>
            <a:r>
              <a:rPr lang="ko-KR" alt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저장</a:t>
            </a:r>
            <a:endParaRPr lang="ko-KR" altLang="en-US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BF4B3-8330-4C95-9F1C-532AF0B8109E}"/>
              </a:ext>
            </a:extLst>
          </p:cNvPr>
          <p:cNvSpPr/>
          <p:nvPr/>
        </p:nvSpPr>
        <p:spPr>
          <a:xfrm flipV="1">
            <a:off x="1157681" y="2989271"/>
            <a:ext cx="3468909" cy="54588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8CC04E-9454-412F-B7F3-A6C5899A0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24" y="2281006"/>
            <a:ext cx="678764" cy="6787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1DB3CB-B8FD-49E4-8C67-5165A374BBD8}"/>
              </a:ext>
            </a:extLst>
          </p:cNvPr>
          <p:cNvSpPr txBox="1"/>
          <p:nvPr/>
        </p:nvSpPr>
        <p:spPr>
          <a:xfrm>
            <a:off x="6541788" y="2240262"/>
            <a:ext cx="189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spmusic.py</a:t>
            </a:r>
          </a:p>
        </p:txBody>
      </p:sp>
    </p:spTree>
    <p:extLst>
      <p:ext uri="{BB962C8B-B14F-4D97-AF65-F5344CB8AC3E}">
        <p14:creationId xmlns:p14="http://schemas.microsoft.com/office/powerpoint/2010/main" val="17548518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9" grpId="0" animBg="1"/>
      <p:bldP spid="10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B8EE5B-A452-4AB3-A050-AD1C21EECDE6}"/>
              </a:ext>
            </a:extLst>
          </p:cNvPr>
          <p:cNvSpPr txBox="1">
            <a:spLocks/>
          </p:cNvSpPr>
          <p:nvPr/>
        </p:nvSpPr>
        <p:spPr>
          <a:xfrm>
            <a:off x="5359421" y="414859"/>
            <a:ext cx="1737665" cy="41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2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51B6F-4BEB-40CC-949D-2BA60094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4639" y="881454"/>
            <a:ext cx="1284666" cy="1284666"/>
          </a:xfrm>
          <a:prstGeom prst="rect">
            <a:avLst/>
          </a:prstGeom>
        </p:spPr>
      </p:pic>
      <p:sp>
        <p:nvSpPr>
          <p:cNvPr id="6" name="타원형 설명선 1">
            <a:extLst>
              <a:ext uri="{FF2B5EF4-FFF2-40B4-BE49-F238E27FC236}">
                <a16:creationId xmlns:a16="http://schemas.microsoft.com/office/drawing/2014/main" id="{D91B75E5-B162-4A7E-ACA0-689E865319B5}"/>
              </a:ext>
            </a:extLst>
          </p:cNvPr>
          <p:cNvSpPr/>
          <p:nvPr/>
        </p:nvSpPr>
        <p:spPr>
          <a:xfrm>
            <a:off x="7406972" y="138652"/>
            <a:ext cx="1429428" cy="78314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노래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097710-26AA-4204-885A-8C1D8B3C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3" y="1322878"/>
            <a:ext cx="678764" cy="6787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440B8B-BE85-4752-9BBD-E8DEEC2CDC19}"/>
              </a:ext>
            </a:extLst>
          </p:cNvPr>
          <p:cNvSpPr txBox="1"/>
          <p:nvPr/>
        </p:nvSpPr>
        <p:spPr>
          <a:xfrm>
            <a:off x="1032286" y="1282134"/>
            <a:ext cx="1954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spmusic.py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1CEFDC-7BF9-4846-8E8F-A0BA1640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7" y="2390755"/>
            <a:ext cx="8872907" cy="381126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B06325-DF93-42A4-99FD-093C95130CEC}"/>
              </a:ext>
            </a:extLst>
          </p:cNvPr>
          <p:cNvSpPr/>
          <p:nvPr/>
        </p:nvSpPr>
        <p:spPr>
          <a:xfrm>
            <a:off x="5365451" y="2575111"/>
            <a:ext cx="2593565" cy="14864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명령 리스트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파일 삽입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랜덤 재생목록 생성</a:t>
            </a:r>
          </a:p>
        </p:txBody>
      </p:sp>
    </p:spTree>
    <p:extLst>
      <p:ext uri="{BB962C8B-B14F-4D97-AF65-F5344CB8AC3E}">
        <p14:creationId xmlns:p14="http://schemas.microsoft.com/office/powerpoint/2010/main" val="40774118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B8EE5B-A452-4AB3-A050-AD1C21EECDE6}"/>
              </a:ext>
            </a:extLst>
          </p:cNvPr>
          <p:cNvSpPr txBox="1">
            <a:spLocks/>
          </p:cNvSpPr>
          <p:nvPr/>
        </p:nvSpPr>
        <p:spPr>
          <a:xfrm>
            <a:off x="5359421" y="414859"/>
            <a:ext cx="1737665" cy="41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2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51B6F-4BEB-40CC-949D-2BA60094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4639" y="881454"/>
            <a:ext cx="1284666" cy="1284666"/>
          </a:xfrm>
          <a:prstGeom prst="rect">
            <a:avLst/>
          </a:prstGeom>
        </p:spPr>
      </p:pic>
      <p:sp>
        <p:nvSpPr>
          <p:cNvPr id="6" name="타원형 설명선 1">
            <a:extLst>
              <a:ext uri="{FF2B5EF4-FFF2-40B4-BE49-F238E27FC236}">
                <a16:creationId xmlns:a16="http://schemas.microsoft.com/office/drawing/2014/main" id="{D91B75E5-B162-4A7E-ACA0-689E865319B5}"/>
              </a:ext>
            </a:extLst>
          </p:cNvPr>
          <p:cNvSpPr/>
          <p:nvPr/>
        </p:nvSpPr>
        <p:spPr>
          <a:xfrm>
            <a:off x="7406972" y="138652"/>
            <a:ext cx="1429428" cy="78314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노래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097710-26AA-4204-885A-8C1D8B3C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3" y="1322878"/>
            <a:ext cx="678764" cy="6787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440B8B-BE85-4752-9BBD-E8DEEC2CDC19}"/>
              </a:ext>
            </a:extLst>
          </p:cNvPr>
          <p:cNvSpPr txBox="1"/>
          <p:nvPr/>
        </p:nvSpPr>
        <p:spPr>
          <a:xfrm>
            <a:off x="1032286" y="1282134"/>
            <a:ext cx="1954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spmusic.py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1CEFDC-7BF9-4846-8E8F-A0BA1640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287" y="2166120"/>
            <a:ext cx="6323739" cy="43297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4872E-83F2-4B60-B17E-8D8B18D1AD33}"/>
              </a:ext>
            </a:extLst>
          </p:cNvPr>
          <p:cNvSpPr/>
          <p:nvPr/>
        </p:nvSpPr>
        <p:spPr>
          <a:xfrm>
            <a:off x="473805" y="3101008"/>
            <a:ext cx="5946872" cy="43731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42DED9-A069-42EC-BC1A-D362CA178FA2}"/>
              </a:ext>
            </a:extLst>
          </p:cNvPr>
          <p:cNvSpPr/>
          <p:nvPr/>
        </p:nvSpPr>
        <p:spPr>
          <a:xfrm>
            <a:off x="6797543" y="2884541"/>
            <a:ext cx="1987278" cy="86251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음악재생</a:t>
            </a:r>
            <a:endParaRPr lang="ko-KR" altLang="en-US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55379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B8EE5B-A452-4AB3-A050-AD1C21EECDE6}"/>
              </a:ext>
            </a:extLst>
          </p:cNvPr>
          <p:cNvSpPr txBox="1">
            <a:spLocks/>
          </p:cNvSpPr>
          <p:nvPr/>
        </p:nvSpPr>
        <p:spPr>
          <a:xfrm>
            <a:off x="5359421" y="414859"/>
            <a:ext cx="1737665" cy="41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2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51B6F-4BEB-40CC-949D-2BA60094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4639" y="881454"/>
            <a:ext cx="1284666" cy="1284666"/>
          </a:xfrm>
          <a:prstGeom prst="rect">
            <a:avLst/>
          </a:prstGeom>
        </p:spPr>
      </p:pic>
      <p:sp>
        <p:nvSpPr>
          <p:cNvPr id="6" name="타원형 설명선 1">
            <a:extLst>
              <a:ext uri="{FF2B5EF4-FFF2-40B4-BE49-F238E27FC236}">
                <a16:creationId xmlns:a16="http://schemas.microsoft.com/office/drawing/2014/main" id="{D91B75E5-B162-4A7E-ACA0-689E865319B5}"/>
              </a:ext>
            </a:extLst>
          </p:cNvPr>
          <p:cNvSpPr/>
          <p:nvPr/>
        </p:nvSpPr>
        <p:spPr>
          <a:xfrm>
            <a:off x="7406972" y="138652"/>
            <a:ext cx="1429428" cy="78314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노래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097710-26AA-4204-885A-8C1D8B3C7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3" y="1322878"/>
            <a:ext cx="678764" cy="6787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440B8B-BE85-4752-9BBD-E8DEEC2CDC19}"/>
              </a:ext>
            </a:extLst>
          </p:cNvPr>
          <p:cNvSpPr txBox="1"/>
          <p:nvPr/>
        </p:nvSpPr>
        <p:spPr>
          <a:xfrm>
            <a:off x="1032286" y="1282134"/>
            <a:ext cx="1954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spmusic.py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1CEFDC-7BF9-4846-8E8F-A0BA1640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6287" y="2166120"/>
            <a:ext cx="6323739" cy="432976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902CBC-D27E-4F0A-9CA2-BB8BFB06637B}"/>
              </a:ext>
            </a:extLst>
          </p:cNvPr>
          <p:cNvSpPr/>
          <p:nvPr/>
        </p:nvSpPr>
        <p:spPr>
          <a:xfrm>
            <a:off x="473804" y="3747057"/>
            <a:ext cx="5946873" cy="269608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58886F-A867-48B3-A909-A6DE3DD84C01}"/>
              </a:ext>
            </a:extLst>
          </p:cNvPr>
          <p:cNvSpPr/>
          <p:nvPr/>
        </p:nvSpPr>
        <p:spPr>
          <a:xfrm>
            <a:off x="6797543" y="4521502"/>
            <a:ext cx="1987278" cy="86251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재생 중 명령 수행 준비</a:t>
            </a:r>
          </a:p>
        </p:txBody>
      </p:sp>
    </p:spTree>
    <p:extLst>
      <p:ext uri="{BB962C8B-B14F-4D97-AF65-F5344CB8AC3E}">
        <p14:creationId xmlns:p14="http://schemas.microsoft.com/office/powerpoint/2010/main" val="17863061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097710-26AA-4204-885A-8C1D8B3C7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3" y="1322878"/>
            <a:ext cx="678764" cy="6787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440B8B-BE85-4752-9BBD-E8DEEC2CDC19}"/>
              </a:ext>
            </a:extLst>
          </p:cNvPr>
          <p:cNvSpPr txBox="1"/>
          <p:nvPr/>
        </p:nvSpPr>
        <p:spPr>
          <a:xfrm>
            <a:off x="1032286" y="1282134"/>
            <a:ext cx="1954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spmusic.py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F9A0847-13B6-490B-8211-A719C124A149}"/>
              </a:ext>
            </a:extLst>
          </p:cNvPr>
          <p:cNvSpPr txBox="1">
            <a:spLocks/>
          </p:cNvSpPr>
          <p:nvPr/>
        </p:nvSpPr>
        <p:spPr>
          <a:xfrm>
            <a:off x="5359421" y="414859"/>
            <a:ext cx="1737665" cy="41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3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7A7E50-FF6C-423C-BC6A-ECB7F9D85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4639" y="881454"/>
            <a:ext cx="1284666" cy="1284666"/>
          </a:xfrm>
          <a:prstGeom prst="rect">
            <a:avLst/>
          </a:prstGeom>
        </p:spPr>
      </p:pic>
      <p:sp>
        <p:nvSpPr>
          <p:cNvPr id="16" name="타원형 설명선 1">
            <a:extLst>
              <a:ext uri="{FF2B5EF4-FFF2-40B4-BE49-F238E27FC236}">
                <a16:creationId xmlns:a16="http://schemas.microsoft.com/office/drawing/2014/main" id="{9E125D8D-4221-4E0F-881C-659FA5DAB3FC}"/>
              </a:ext>
            </a:extLst>
          </p:cNvPr>
          <p:cNvSpPr/>
          <p:nvPr/>
        </p:nvSpPr>
        <p:spPr>
          <a:xfrm>
            <a:off x="7406972" y="138652"/>
            <a:ext cx="1429428" cy="78314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그만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98CEF41-6660-4E5E-9E3A-3083BC877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05" y="2040860"/>
            <a:ext cx="6128203" cy="28676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40001-9F8B-4D26-9F53-A364BDB32432}"/>
              </a:ext>
            </a:extLst>
          </p:cNvPr>
          <p:cNvSpPr/>
          <p:nvPr/>
        </p:nvSpPr>
        <p:spPr>
          <a:xfrm>
            <a:off x="813187" y="3899669"/>
            <a:ext cx="4885616" cy="94421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r="12832"/>
          <a:stretch/>
        </p:blipFill>
        <p:spPr>
          <a:xfrm>
            <a:off x="473805" y="5036287"/>
            <a:ext cx="6127411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076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857250"/>
            <a:ext cx="9144002" cy="5143501"/>
            <a:chOff x="0" y="-1"/>
            <a:chExt cx="12192003" cy="6858001"/>
          </a:xfrm>
        </p:grpSpPr>
        <p:sp useBgFill="1">
          <p:nvSpPr>
            <p:cNvPr id="175" name="직사각형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13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6" name="그림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 descr="회로 기판 클로즈업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4198" y="857257"/>
            <a:ext cx="5668906" cy="5143493"/>
          </a:xfrm>
          <a:prstGeom prst="rect">
            <a:avLst/>
          </a:prstGeom>
        </p:spPr>
      </p:pic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857250"/>
            <a:ext cx="1728788" cy="51435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자유형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자유형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자유형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자유형(F)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자유형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자유형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자유형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자유형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자유형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자유형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자유형(F)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자유형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자유형(F)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자유형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자유형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자유형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자유형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자유형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자유형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자유형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자유형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자유형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자유형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자유형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자유형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자유형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자유형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자유형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자유형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자유형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자유형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자유형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자유형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자유형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자유형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자유형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자유형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자유형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자유형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자유형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자유형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자유형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자유형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자유형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자유형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자유형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자유형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자유형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자유형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자유형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569" y="1321138"/>
            <a:ext cx="3146285" cy="1108928"/>
          </a:xfrm>
        </p:spPr>
        <p:txBody>
          <a:bodyPr rtlCol="0">
            <a:normAutofit/>
          </a:bodyPr>
          <a:lstStyle/>
          <a:p>
            <a:r>
              <a:rPr lang="en-US" altLang="ko-KR" sz="2600" b="1" dirty="0"/>
              <a:t>Order of presentation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9006" y="2544365"/>
            <a:ext cx="3145185" cy="2656286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Development environment</a:t>
            </a:r>
          </a:p>
          <a:p>
            <a:pPr rtl="0">
              <a:lnSpc>
                <a:spcPct val="110000"/>
              </a:lnSpc>
            </a:pPr>
            <a:r>
              <a:rPr lang="en-US" altLang="ko-KR" dirty="0"/>
              <a:t>Process</a:t>
            </a:r>
          </a:p>
          <a:p>
            <a:pPr rtl="0">
              <a:lnSpc>
                <a:spcPct val="110000"/>
              </a:lnSpc>
            </a:pPr>
            <a:r>
              <a:rPr lang="en-US" altLang="ko-KR" dirty="0"/>
              <a:t>Scenario 1, 2, 3, 4, 5</a:t>
            </a:r>
          </a:p>
          <a:p>
            <a:pPr rtl="0">
              <a:lnSpc>
                <a:spcPct val="110000"/>
              </a:lnSpc>
            </a:pPr>
            <a:r>
              <a:rPr lang="en-US" altLang="ko-KR" dirty="0"/>
              <a:t>Directory Structure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How did we code it?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097710-26AA-4204-885A-8C1D8B3C7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3" y="1322878"/>
            <a:ext cx="678764" cy="6787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440B8B-BE85-4752-9BBD-E8DEEC2CDC19}"/>
              </a:ext>
            </a:extLst>
          </p:cNvPr>
          <p:cNvSpPr txBox="1"/>
          <p:nvPr/>
        </p:nvSpPr>
        <p:spPr>
          <a:xfrm>
            <a:off x="1032286" y="1282134"/>
            <a:ext cx="1954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spmusic.py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9CF9C3-814D-49AF-A9AD-34F2ABC0E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18"/>
          <a:stretch/>
        </p:blipFill>
        <p:spPr>
          <a:xfrm>
            <a:off x="220053" y="2341061"/>
            <a:ext cx="5952147" cy="4157566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FF9A0847-13B6-490B-8211-A719C124A149}"/>
              </a:ext>
            </a:extLst>
          </p:cNvPr>
          <p:cNvSpPr txBox="1">
            <a:spLocks/>
          </p:cNvSpPr>
          <p:nvPr/>
        </p:nvSpPr>
        <p:spPr>
          <a:xfrm>
            <a:off x="5359421" y="414859"/>
            <a:ext cx="1737665" cy="41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4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7A7E50-FF6C-423C-BC6A-ECB7F9D85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4639" y="881454"/>
            <a:ext cx="1284666" cy="1284666"/>
          </a:xfrm>
          <a:prstGeom prst="rect">
            <a:avLst/>
          </a:prstGeom>
        </p:spPr>
      </p:pic>
      <p:sp>
        <p:nvSpPr>
          <p:cNvPr id="16" name="타원형 설명선 1">
            <a:extLst>
              <a:ext uri="{FF2B5EF4-FFF2-40B4-BE49-F238E27FC236}">
                <a16:creationId xmlns:a16="http://schemas.microsoft.com/office/drawing/2014/main" id="{9E125D8D-4221-4E0F-881C-659FA5DAB3FC}"/>
              </a:ext>
            </a:extLst>
          </p:cNvPr>
          <p:cNvSpPr/>
          <p:nvPr/>
        </p:nvSpPr>
        <p:spPr>
          <a:xfrm>
            <a:off x="7406972" y="138652"/>
            <a:ext cx="1429428" cy="78314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다음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40001-9F8B-4D26-9F53-A364BDB32432}"/>
              </a:ext>
            </a:extLst>
          </p:cNvPr>
          <p:cNvSpPr/>
          <p:nvPr/>
        </p:nvSpPr>
        <p:spPr>
          <a:xfrm>
            <a:off x="473805" y="5237921"/>
            <a:ext cx="4885616" cy="120521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517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B8EE5B-A452-4AB3-A050-AD1C21EECDE6}"/>
              </a:ext>
            </a:extLst>
          </p:cNvPr>
          <p:cNvSpPr txBox="1">
            <a:spLocks/>
          </p:cNvSpPr>
          <p:nvPr/>
        </p:nvSpPr>
        <p:spPr>
          <a:xfrm>
            <a:off x="5359421" y="414859"/>
            <a:ext cx="1737665" cy="41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5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51B6F-4BEB-40CC-949D-2BA60094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4639" y="881454"/>
            <a:ext cx="1284666" cy="1284666"/>
          </a:xfrm>
          <a:prstGeom prst="rect">
            <a:avLst/>
          </a:prstGeom>
        </p:spPr>
      </p:pic>
      <p:sp>
        <p:nvSpPr>
          <p:cNvPr id="6" name="타원형 설명선 1">
            <a:extLst>
              <a:ext uri="{FF2B5EF4-FFF2-40B4-BE49-F238E27FC236}">
                <a16:creationId xmlns:a16="http://schemas.microsoft.com/office/drawing/2014/main" id="{D91B75E5-B162-4A7E-ACA0-689E865319B5}"/>
              </a:ext>
            </a:extLst>
          </p:cNvPr>
          <p:cNvSpPr/>
          <p:nvPr/>
        </p:nvSpPr>
        <p:spPr>
          <a:xfrm>
            <a:off x="7406972" y="138652"/>
            <a:ext cx="1429428" cy="78314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사진</a:t>
            </a:r>
            <a:r>
              <a:rPr lang="en-US" altLang="ko-KR" sz="2000" dirty="0">
                <a:solidFill>
                  <a:schemeClr val="bg1"/>
                </a:solidFill>
              </a:rPr>
              <a:t>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F60832-96C9-4E68-A785-8E4002AA4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75" y="1358469"/>
            <a:ext cx="4221007" cy="5252809"/>
          </a:xfrm>
          <a:prstGeom prst="rect">
            <a:avLst/>
          </a:prstGeom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56708AD5-89C0-4841-B21A-F1BE6B04CFE2}"/>
              </a:ext>
            </a:extLst>
          </p:cNvPr>
          <p:cNvSpPr/>
          <p:nvPr/>
        </p:nvSpPr>
        <p:spPr>
          <a:xfrm>
            <a:off x="4687775" y="4483004"/>
            <a:ext cx="885310" cy="218362"/>
          </a:xfrm>
          <a:prstGeom prst="lef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9D99C3-68CD-4A2E-95EF-78742CD1FA7E}"/>
              </a:ext>
            </a:extLst>
          </p:cNvPr>
          <p:cNvSpPr/>
          <p:nvPr/>
        </p:nvSpPr>
        <p:spPr>
          <a:xfrm>
            <a:off x="5727027" y="4133135"/>
            <a:ext cx="2593565" cy="14864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현재 카메라의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이미지를</a:t>
            </a:r>
            <a:endParaRPr lang="en-US" altLang="ko-KR" sz="2000" b="1" dirty="0">
              <a:solidFill>
                <a:schemeClr val="bg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en-US" altLang="ko-KR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c.jpg </a:t>
            </a:r>
            <a:r>
              <a:rPr lang="ko-KR" alt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n-ea"/>
              </a:rPr>
              <a:t>로 저장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2BF4B3-8330-4C95-9F1C-532AF0B8109E}"/>
              </a:ext>
            </a:extLst>
          </p:cNvPr>
          <p:cNvSpPr/>
          <p:nvPr/>
        </p:nvSpPr>
        <p:spPr>
          <a:xfrm>
            <a:off x="1157681" y="4253218"/>
            <a:ext cx="3468909" cy="124631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139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37" y="1028363"/>
            <a:ext cx="2340879" cy="234087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104215"/>
              </p:ext>
            </p:extLst>
          </p:nvPr>
        </p:nvGraphicFramePr>
        <p:xfrm>
          <a:off x="5314985" y="3689121"/>
          <a:ext cx="3594028" cy="166878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744993">
                  <a:extLst>
                    <a:ext uri="{9D8B030D-6E8A-4147-A177-3AD203B41FA5}">
                      <a16:colId xmlns:a16="http://schemas.microsoft.com/office/drawing/2014/main" val="4229032772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val="2952471072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211257608"/>
                    </a:ext>
                  </a:extLst>
                </a:gridCol>
                <a:gridCol w="1036860">
                  <a:extLst>
                    <a:ext uri="{9D8B030D-6E8A-4147-A177-3AD203B41FA5}">
                      <a16:colId xmlns:a16="http://schemas.microsoft.com/office/drawing/2014/main" val="72432520"/>
                    </a:ext>
                  </a:extLst>
                </a:gridCol>
              </a:tblGrid>
              <a:tr h="183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64417"/>
                  </a:ext>
                </a:extLst>
              </a:tr>
              <a:tr h="183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안녕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Servor</a:t>
                      </a:r>
                      <a:r>
                        <a:rPr lang="en-US" altLang="ko-KR" sz="1200" dirty="0" smtClean="0"/>
                        <a:t> Motor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2020-10-30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875961"/>
                  </a:ext>
                </a:extLst>
              </a:tr>
              <a:tr h="183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노래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Speaker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2020-10-30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667940"/>
                  </a:ext>
                </a:extLst>
              </a:tr>
              <a:tr h="183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Camera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2020-10-31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554631"/>
                  </a:ext>
                </a:extLst>
              </a:tr>
              <a:tr h="183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멈춰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Speaker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2020-11-02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051535"/>
                  </a:ext>
                </a:extLst>
              </a:tr>
              <a:tr h="183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…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…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…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…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861366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87" y="1567458"/>
            <a:ext cx="4389647" cy="42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414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DID WE CODE IT?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0" y="1106718"/>
            <a:ext cx="4583156" cy="54489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37" y="1028363"/>
            <a:ext cx="2340879" cy="23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418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0362363-7C04-4367-B7D5-1C28C17F2FF2}"/>
              </a:ext>
            </a:extLst>
          </p:cNvPr>
          <p:cNvSpPr txBox="1">
            <a:spLocks/>
          </p:cNvSpPr>
          <p:nvPr/>
        </p:nvSpPr>
        <p:spPr>
          <a:xfrm>
            <a:off x="1022314" y="138652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fontAlgn="t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영상</a:t>
            </a:r>
          </a:p>
        </p:txBody>
      </p:sp>
      <p:pic>
        <p:nvPicPr>
          <p:cNvPr id="8" name="KakaoTalk_20201030_192240536">
            <a:hlinkClick r:id="" action="ppaction://media"/>
            <a:extLst>
              <a:ext uri="{FF2B5EF4-FFF2-40B4-BE49-F238E27FC236}">
                <a16:creationId xmlns:a16="http://schemas.microsoft.com/office/drawing/2014/main" id="{6488E274-25A8-4AE0-A969-3647E8B03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5562" y="1600200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841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22560" y="2740535"/>
            <a:ext cx="7429499" cy="1108928"/>
          </a:xfrm>
        </p:spPr>
        <p:txBody>
          <a:bodyPr>
            <a:normAutofit/>
          </a:bodyPr>
          <a:lstStyle/>
          <a:p>
            <a:pPr algn="ctr"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61981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488155" y="1151279"/>
            <a:ext cx="3165867" cy="5005667"/>
          </a:xfrm>
          <a:prstGeom prst="round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5873" y="1151279"/>
            <a:ext cx="3150698" cy="5005667"/>
          </a:xfrm>
          <a:prstGeom prst="round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environment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02" y="1485350"/>
            <a:ext cx="2273496" cy="43014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10057" y="1425922"/>
            <a:ext cx="2615495" cy="1009727"/>
            <a:chOff x="539891" y="1364984"/>
            <a:chExt cx="3167585" cy="122286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895" y="1364984"/>
              <a:ext cx="1639581" cy="120235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91" y="1485350"/>
              <a:ext cx="1984495" cy="1102498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6290487" y="2630843"/>
            <a:ext cx="1789240" cy="1230965"/>
            <a:chOff x="8716327" y="1183725"/>
            <a:chExt cx="2547450" cy="17526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950" y="1183725"/>
              <a:ext cx="1752600" cy="17526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716327" y="2474660"/>
              <a:ext cx="2547450" cy="46166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ko-KR" dirty="0">
                  <a:ln w="0">
                    <a:solidFill>
                      <a:schemeClr val="bg2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Speech Recognition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55" y="3916456"/>
            <a:ext cx="2263944" cy="11319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81" y="894410"/>
            <a:ext cx="3402292" cy="178620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166212" y="1925956"/>
            <a:ext cx="3185228" cy="1876400"/>
            <a:chOff x="879900" y="2052711"/>
            <a:chExt cx="3702317" cy="218101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201" y="2052711"/>
              <a:ext cx="2908016" cy="218101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79900" y="2985748"/>
              <a:ext cx="12779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</a:rPr>
                <a:t>Servor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motor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01463" y="3388677"/>
            <a:ext cx="2084286" cy="756200"/>
            <a:chOff x="1078029" y="3858072"/>
            <a:chExt cx="2084286" cy="7562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115" y="3858072"/>
              <a:ext cx="756200" cy="7562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78029" y="3964670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Gyroscope</a:t>
              </a: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Sensor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19" y="1998852"/>
            <a:ext cx="2033640" cy="108107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071916" y="4043657"/>
            <a:ext cx="2527208" cy="1171702"/>
            <a:chOff x="963238" y="4743961"/>
            <a:chExt cx="2527208" cy="117170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744" y="4743961"/>
              <a:ext cx="1171702" cy="117170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63238" y="4965915"/>
              <a:ext cx="1222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Touchscreen</a:t>
              </a: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Display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311016" y="5058100"/>
            <a:ext cx="2142197" cy="891129"/>
            <a:chOff x="1305248" y="4777167"/>
            <a:chExt cx="2142197" cy="891129"/>
          </a:xfrm>
        </p:grpSpPr>
        <p:sp>
          <p:nvSpPr>
            <p:cNvPr id="23" name="TextBox 22"/>
            <p:cNvSpPr txBox="1"/>
            <p:nvPr/>
          </p:nvSpPr>
          <p:spPr>
            <a:xfrm>
              <a:off x="1305248" y="4930345"/>
              <a:ext cx="9425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</a:rPr>
                <a:t>WebCam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/>
              </a:r>
              <a:br>
                <a:rPr lang="en-US" altLang="ko-KR" sz="1600" b="1" dirty="0">
                  <a:solidFill>
                    <a:schemeClr val="bg1"/>
                  </a:solidFill>
                </a:rPr>
              </a:br>
              <a:r>
                <a:rPr lang="en-US" altLang="ko-KR" sz="1600" b="1" dirty="0">
                  <a:solidFill>
                    <a:schemeClr val="bg1"/>
                  </a:solidFill>
                </a:rPr>
                <a:t>Camera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316" y="4777167"/>
              <a:ext cx="891129" cy="891129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6094432" y="4967233"/>
            <a:ext cx="2150672" cy="741484"/>
            <a:chOff x="6163484" y="4895652"/>
            <a:chExt cx="2150672" cy="741484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484" y="4895652"/>
              <a:ext cx="741484" cy="74148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881" y="5125010"/>
              <a:ext cx="1274275" cy="332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43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25" y="4012415"/>
            <a:ext cx="1255852" cy="23760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1824" y="3139477"/>
            <a:ext cx="1330709" cy="133070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148761" y="1251822"/>
            <a:ext cx="4265871" cy="1691923"/>
            <a:chOff x="2675256" y="1347567"/>
            <a:chExt cx="4265871" cy="16919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256" y="1347567"/>
              <a:ext cx="1691923" cy="169192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725" y="1662503"/>
              <a:ext cx="1379402" cy="1062049"/>
            </a:xfrm>
            <a:prstGeom prst="rect">
              <a:avLst/>
            </a:prstGeom>
          </p:spPr>
        </p:pic>
        <p:sp>
          <p:nvSpPr>
            <p:cNvPr id="10" name="십자형 9"/>
            <p:cNvSpPr/>
            <p:nvPr/>
          </p:nvSpPr>
          <p:spPr>
            <a:xfrm>
              <a:off x="4578655" y="1979458"/>
              <a:ext cx="557793" cy="557793"/>
            </a:xfrm>
            <a:prstGeom prst="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77568" y="1941036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STEP1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766079" y="3539851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STEP2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9942" y="498949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521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1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35" y="1944764"/>
            <a:ext cx="1883917" cy="35643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041" y="2834328"/>
            <a:ext cx="1965262" cy="1965262"/>
          </a:xfrm>
          <a:prstGeom prst="rect">
            <a:avLst/>
          </a:prstGeom>
        </p:spPr>
      </p:pic>
      <p:sp>
        <p:nvSpPr>
          <p:cNvPr id="2" name="타원형 설명선 1"/>
          <p:cNvSpPr/>
          <p:nvPr/>
        </p:nvSpPr>
        <p:spPr>
          <a:xfrm>
            <a:off x="1871672" y="1247580"/>
            <a:ext cx="2461846" cy="146045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</a:rPr>
              <a:t>인사</a:t>
            </a:r>
            <a:r>
              <a:rPr lang="en-US" altLang="ko-KR" sz="3600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670402" y="3014772"/>
            <a:ext cx="2057400" cy="14243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구름 모양 설명선 5"/>
          <p:cNvSpPr/>
          <p:nvPr/>
        </p:nvSpPr>
        <p:spPr>
          <a:xfrm flipH="1">
            <a:off x="4823248" y="856755"/>
            <a:ext cx="2259624" cy="1336431"/>
          </a:xfrm>
          <a:prstGeom prst="cloud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[</a:t>
            </a:r>
            <a:r>
              <a:rPr lang="ko-KR" altLang="en-US" sz="2000" dirty="0" err="1">
                <a:solidFill>
                  <a:schemeClr val="bg1"/>
                </a:solidFill>
              </a:rPr>
              <a:t>팔동작</a:t>
            </a:r>
            <a:r>
              <a:rPr lang="en-US" altLang="ko-KR" sz="2000" dirty="0">
                <a:solidFill>
                  <a:schemeClr val="bg1"/>
                </a:solidFill>
              </a:rPr>
              <a:t>]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55033" y="5451230"/>
            <a:ext cx="1212321" cy="834389"/>
            <a:chOff x="8716327" y="1183725"/>
            <a:chExt cx="2547450" cy="1752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950" y="1183725"/>
              <a:ext cx="1752600" cy="175260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8716327" y="2474660"/>
              <a:ext cx="2547450" cy="46166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ko-KR" dirty="0">
                  <a:ln w="0">
                    <a:solidFill>
                      <a:schemeClr val="bg2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Speech Recognition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6" y="5296630"/>
            <a:ext cx="988989" cy="98898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109837" y="6065827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Code logic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96" y="5025829"/>
            <a:ext cx="1943140" cy="145735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15203" y="6065827"/>
            <a:ext cx="1378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Servor</a:t>
            </a:r>
            <a:r>
              <a:rPr lang="en-US" altLang="ko-KR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motor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79" y="5363477"/>
            <a:ext cx="782060" cy="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340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2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041" y="2834328"/>
            <a:ext cx="1965262" cy="1965262"/>
          </a:xfrm>
          <a:prstGeom prst="rect">
            <a:avLst/>
          </a:prstGeom>
        </p:spPr>
      </p:pic>
      <p:sp>
        <p:nvSpPr>
          <p:cNvPr id="2" name="타원형 설명선 1"/>
          <p:cNvSpPr/>
          <p:nvPr/>
        </p:nvSpPr>
        <p:spPr>
          <a:xfrm>
            <a:off x="1871672" y="1247580"/>
            <a:ext cx="2461846" cy="146045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</a:rPr>
              <a:t>노래</a:t>
            </a:r>
            <a:r>
              <a:rPr lang="en-US" altLang="ko-KR" sz="3600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670402" y="3014772"/>
            <a:ext cx="2057400" cy="14243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구름 모양 설명선 7"/>
          <p:cNvSpPr/>
          <p:nvPr/>
        </p:nvSpPr>
        <p:spPr>
          <a:xfrm flipH="1">
            <a:off x="4823248" y="856755"/>
            <a:ext cx="2259624" cy="1336431"/>
          </a:xfrm>
          <a:prstGeom prst="cloud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[</a:t>
            </a:r>
            <a:r>
              <a:rPr lang="ko-KR" altLang="en-US" sz="2000" dirty="0">
                <a:solidFill>
                  <a:schemeClr val="bg1"/>
                </a:solidFill>
              </a:rPr>
              <a:t>음악재생</a:t>
            </a:r>
            <a:r>
              <a:rPr lang="en-US" altLang="ko-KR" sz="2000" dirty="0">
                <a:solidFill>
                  <a:schemeClr val="bg1"/>
                </a:solidFill>
              </a:rPr>
              <a:t>]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35" y="1944764"/>
            <a:ext cx="1883917" cy="35643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92" y="5428518"/>
            <a:ext cx="637309" cy="6373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497263" y="6021651"/>
            <a:ext cx="1678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Play a music file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355033" y="5451230"/>
            <a:ext cx="1212321" cy="834389"/>
            <a:chOff x="8716327" y="1183725"/>
            <a:chExt cx="2547450" cy="17526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950" y="1183725"/>
              <a:ext cx="1752600" cy="17526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716327" y="2474660"/>
              <a:ext cx="2547450" cy="46166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ko-KR" dirty="0">
                  <a:ln w="0">
                    <a:solidFill>
                      <a:schemeClr val="bg2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Speech Recognition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6" y="5296630"/>
            <a:ext cx="988989" cy="98898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109837" y="6065827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Code logic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79" y="5363477"/>
            <a:ext cx="782060" cy="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646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3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041" y="2834328"/>
            <a:ext cx="1965262" cy="1965262"/>
          </a:xfrm>
          <a:prstGeom prst="rect">
            <a:avLst/>
          </a:prstGeom>
        </p:spPr>
      </p:pic>
      <p:sp>
        <p:nvSpPr>
          <p:cNvPr id="2" name="타원형 설명선 1"/>
          <p:cNvSpPr/>
          <p:nvPr/>
        </p:nvSpPr>
        <p:spPr>
          <a:xfrm>
            <a:off x="1871672" y="1247580"/>
            <a:ext cx="2461846" cy="146045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</a:rPr>
              <a:t>다음</a:t>
            </a:r>
            <a:r>
              <a:rPr lang="en-US" altLang="ko-KR" sz="3600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670402" y="3014772"/>
            <a:ext cx="2057400" cy="14243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구름 모양 설명선 7"/>
          <p:cNvSpPr/>
          <p:nvPr/>
        </p:nvSpPr>
        <p:spPr>
          <a:xfrm flipH="1">
            <a:off x="4823248" y="856755"/>
            <a:ext cx="2257144" cy="1336431"/>
          </a:xfrm>
          <a:prstGeom prst="cloud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[</a:t>
            </a:r>
            <a:r>
              <a:rPr lang="ko-KR" altLang="en-US" sz="2000" dirty="0" err="1">
                <a:solidFill>
                  <a:schemeClr val="bg1"/>
                </a:solidFill>
              </a:rPr>
              <a:t>다음곡재생</a:t>
            </a:r>
            <a:r>
              <a:rPr lang="en-US" altLang="ko-KR" sz="2000" dirty="0">
                <a:solidFill>
                  <a:schemeClr val="bg1"/>
                </a:solidFill>
              </a:rPr>
              <a:t>]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35" y="1944764"/>
            <a:ext cx="1883917" cy="35643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92" y="5428518"/>
            <a:ext cx="637309" cy="6373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497263" y="6021651"/>
            <a:ext cx="1678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Play a music file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355033" y="5451230"/>
            <a:ext cx="1212321" cy="834389"/>
            <a:chOff x="8716327" y="1183725"/>
            <a:chExt cx="2547450" cy="17526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950" y="1183725"/>
              <a:ext cx="1752600" cy="17526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716327" y="2474660"/>
              <a:ext cx="2547450" cy="46166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ko-KR" dirty="0">
                  <a:ln w="0">
                    <a:solidFill>
                      <a:schemeClr val="bg2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Speech Recognition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6" y="5296630"/>
            <a:ext cx="988989" cy="98898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109837" y="6065827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Code logic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79" y="5363477"/>
            <a:ext cx="782060" cy="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34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4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041" y="2834328"/>
            <a:ext cx="1965262" cy="1965262"/>
          </a:xfrm>
          <a:prstGeom prst="rect">
            <a:avLst/>
          </a:prstGeom>
        </p:spPr>
      </p:pic>
      <p:sp>
        <p:nvSpPr>
          <p:cNvPr id="2" name="타원형 설명선 1"/>
          <p:cNvSpPr/>
          <p:nvPr/>
        </p:nvSpPr>
        <p:spPr>
          <a:xfrm>
            <a:off x="1871672" y="1247580"/>
            <a:ext cx="2461846" cy="146045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</a:rPr>
              <a:t>그만</a:t>
            </a:r>
            <a:r>
              <a:rPr lang="en-US" altLang="ko-KR" sz="3600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670402" y="3014772"/>
            <a:ext cx="2057400" cy="14243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구름 모양 설명선 7"/>
          <p:cNvSpPr/>
          <p:nvPr/>
        </p:nvSpPr>
        <p:spPr>
          <a:xfrm flipH="1">
            <a:off x="4823248" y="856755"/>
            <a:ext cx="2259624" cy="1336431"/>
          </a:xfrm>
          <a:prstGeom prst="cloud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[</a:t>
            </a:r>
            <a:r>
              <a:rPr lang="ko-KR" altLang="en-US" sz="2000" dirty="0">
                <a:solidFill>
                  <a:schemeClr val="bg1"/>
                </a:solidFill>
              </a:rPr>
              <a:t>음악정지</a:t>
            </a:r>
            <a:r>
              <a:rPr lang="en-US" altLang="ko-KR" sz="2000" dirty="0">
                <a:solidFill>
                  <a:schemeClr val="bg1"/>
                </a:solidFill>
              </a:rPr>
              <a:t>]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35" y="1944764"/>
            <a:ext cx="1883917" cy="356436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355033" y="5451230"/>
            <a:ext cx="1212321" cy="834389"/>
            <a:chOff x="8716327" y="1183725"/>
            <a:chExt cx="2547450" cy="17526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950" y="1183725"/>
              <a:ext cx="1752600" cy="17526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716327" y="2474660"/>
              <a:ext cx="2547450" cy="46166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ko-KR" dirty="0">
                  <a:ln w="0">
                    <a:solidFill>
                      <a:schemeClr val="bg2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Speech Recognition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6" y="5296630"/>
            <a:ext cx="988989" cy="98898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109837" y="6065827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Code logic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79" y="5363477"/>
            <a:ext cx="782060" cy="7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699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2314" y="138652"/>
            <a:ext cx="7429499" cy="1108928"/>
          </a:xfrm>
        </p:spPr>
        <p:txBody>
          <a:bodyPr>
            <a:normAutofit/>
          </a:bodyPr>
          <a:lstStyle/>
          <a:p>
            <a:pPr fontAlgn="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5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041" y="2834328"/>
            <a:ext cx="1965262" cy="1965262"/>
          </a:xfrm>
          <a:prstGeom prst="rect">
            <a:avLst/>
          </a:prstGeom>
        </p:spPr>
      </p:pic>
      <p:sp>
        <p:nvSpPr>
          <p:cNvPr id="2" name="타원형 설명선 1"/>
          <p:cNvSpPr/>
          <p:nvPr/>
        </p:nvSpPr>
        <p:spPr>
          <a:xfrm>
            <a:off x="1871672" y="1247580"/>
            <a:ext cx="2461846" cy="1460451"/>
          </a:xfrm>
          <a:prstGeom prst="wedgeEllipseCallou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</a:rPr>
              <a:t>사진</a:t>
            </a:r>
            <a:r>
              <a:rPr lang="en-US" altLang="ko-KR" sz="3600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670402" y="3014772"/>
            <a:ext cx="2057400" cy="14243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구름 모양 설명선 7"/>
          <p:cNvSpPr/>
          <p:nvPr/>
        </p:nvSpPr>
        <p:spPr>
          <a:xfrm flipH="1">
            <a:off x="4823248" y="856755"/>
            <a:ext cx="2259624" cy="1336431"/>
          </a:xfrm>
          <a:prstGeom prst="cloud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[</a:t>
            </a:r>
            <a:r>
              <a:rPr lang="ko-KR" altLang="en-US" sz="2000" dirty="0">
                <a:solidFill>
                  <a:schemeClr val="bg1"/>
                </a:solidFill>
              </a:rPr>
              <a:t>사진촬영</a:t>
            </a:r>
            <a:r>
              <a:rPr lang="en-US" altLang="ko-KR" sz="2000" dirty="0">
                <a:solidFill>
                  <a:schemeClr val="bg1"/>
                </a:solidFill>
              </a:rPr>
              <a:t>]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35" y="1944764"/>
            <a:ext cx="1883917" cy="356436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355033" y="5451230"/>
            <a:ext cx="1212321" cy="834389"/>
            <a:chOff x="8716327" y="1183725"/>
            <a:chExt cx="2547450" cy="17526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950" y="1183725"/>
              <a:ext cx="1752600" cy="17526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716327" y="2474660"/>
              <a:ext cx="2547450" cy="461665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ko-KR" dirty="0">
                  <a:ln w="0">
                    <a:solidFill>
                      <a:schemeClr val="bg2"/>
                    </a:solidFill>
                  </a:ln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Speech Recognition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16" y="5296630"/>
            <a:ext cx="988989" cy="98898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109837" y="6065827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Code logic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79" y="5363477"/>
            <a:ext cx="782060" cy="7820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58" y="5451230"/>
            <a:ext cx="749205" cy="57683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791859" y="5991057"/>
            <a:ext cx="921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0">
                  <a:solidFill>
                    <a:schemeClr val="bg2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24512916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96_TF45165253.potx" id="{A3909C48-C3CD-41B9-ABA9-DFD6BFA22AA7}" vid="{1BA88A41-9DD4-4CE1-9384-6D568C2CF76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71af3243-3dd4-4a8d-8c0d-dd76da1f02a5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회로 디자인</Template>
  <TotalTime>0</TotalTime>
  <Words>478</Words>
  <Application>Microsoft Office PowerPoint</Application>
  <PresentationFormat>화면 슬라이드 쇼(4:3)</PresentationFormat>
  <Paragraphs>182</Paragraphs>
  <Slides>25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Calibri</vt:lpstr>
      <vt:lpstr>Trebuchet MS</vt:lpstr>
      <vt:lpstr>Tw Cen MT</vt:lpstr>
      <vt:lpstr>회로</vt:lpstr>
      <vt:lpstr>SMART PENGSOO</vt:lpstr>
      <vt:lpstr>Order of presentation</vt:lpstr>
      <vt:lpstr>Development environment</vt:lpstr>
      <vt:lpstr>Process</vt:lpstr>
      <vt:lpstr>Scenario 1</vt:lpstr>
      <vt:lpstr>Scenario 2</vt:lpstr>
      <vt:lpstr>Scenario 3</vt:lpstr>
      <vt:lpstr>Scenario 4</vt:lpstr>
      <vt:lpstr>Scenario 5</vt:lpstr>
      <vt:lpstr>Directory structure</vt:lpstr>
      <vt:lpstr>HOW DID WE CODE IT?</vt:lpstr>
      <vt:lpstr>HOW DID WE CODE IT?</vt:lpstr>
      <vt:lpstr>HOW DID WE CODE IT?</vt:lpstr>
      <vt:lpstr>HOW DID WE CODE IT?</vt:lpstr>
      <vt:lpstr>HOW DID WE CODE IT?</vt:lpstr>
      <vt:lpstr>HOW DID WE CODE IT?</vt:lpstr>
      <vt:lpstr>HOW DID WE CODE IT?</vt:lpstr>
      <vt:lpstr>HOW DID WE CODE IT?</vt:lpstr>
      <vt:lpstr>HOW DID WE CODE IT?</vt:lpstr>
      <vt:lpstr>HOW DID WE CODE IT?</vt:lpstr>
      <vt:lpstr>HOW DID WE CODE IT?</vt:lpstr>
      <vt:lpstr>HOW DID WE CODE IT?</vt:lpstr>
      <vt:lpstr>HOW DID WE CODE IT?</vt:lpstr>
      <vt:lpstr>PowerPoint 프레젠테이션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2020-10-29T04:52:34Z</dcterms:created>
  <dcterms:modified xsi:type="dcterms:W3CDTF">2020-11-02T01:58:46Z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